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1" r:id="rId4"/>
    <p:sldId id="282" r:id="rId5"/>
    <p:sldId id="281" r:id="rId6"/>
    <p:sldId id="277" r:id="rId7"/>
    <p:sldId id="273" r:id="rId8"/>
    <p:sldId id="283" r:id="rId9"/>
    <p:sldId id="276" r:id="rId10"/>
    <p:sldId id="286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 Khang Nguyen" initials="VKN" lastIdx="1" clrIdx="0">
    <p:extLst>
      <p:ext uri="{19B8F6BF-5375-455C-9EA6-DF929625EA0E}">
        <p15:presenceInfo xmlns:p15="http://schemas.microsoft.com/office/powerpoint/2012/main" userId="e4a40fd6a5e008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9C52"/>
    <a:srgbClr val="DBA1C8"/>
    <a:srgbClr val="E2E2DD"/>
    <a:srgbClr val="232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2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B22AD3-3C92-8465-BCFD-E2DB92B224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47" y="595294"/>
            <a:ext cx="8842513" cy="6566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4365" y="1727300"/>
            <a:ext cx="5328202" cy="2935174"/>
          </a:xfrm>
        </p:spPr>
        <p:txBody>
          <a:bodyPr anchor="ctr">
            <a:noAutofit/>
          </a:bodyPr>
          <a:lstStyle>
            <a:lvl1pPr algn="ctr">
              <a:defRPr sz="4800" b="0" i="0" spc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4365" y="4784513"/>
            <a:ext cx="4114800" cy="833846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Futura Light" panose="020B04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27164E-8EAC-9590-9CBD-22E4F87DDB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" y="6050268"/>
            <a:ext cx="1268067" cy="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B6A9B-E22E-1F47-71DF-E045E99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8B2CF-1E7C-BC5C-40CF-03449B7B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1E3D7-76AA-3B39-A858-4574187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8183430-91AD-A885-39B7-0E003ACA2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390" y="4868958"/>
            <a:ext cx="1053215" cy="1096886"/>
          </a:xfrm>
        </p:spPr>
        <p:txBody>
          <a:bodyPr>
            <a:noAutofit/>
          </a:bodyPr>
          <a:lstStyle>
            <a:lvl1pPr marL="0" indent="0">
              <a:buNone/>
              <a:defRPr sz="20000">
                <a:solidFill>
                  <a:srgbClr val="DBA1C8"/>
                </a:solidFill>
                <a:latin typeface="Press Gothic" panose="02000506000000020004" pitchFamily="2" charset="0"/>
              </a:defRPr>
            </a:lvl1pPr>
            <a:lvl2pPr marL="457200" indent="0">
              <a:buNone/>
              <a:defRPr sz="10000">
                <a:solidFill>
                  <a:schemeClr val="tx1"/>
                </a:solidFill>
              </a:defRPr>
            </a:lvl2pPr>
            <a:lvl3pPr marL="914400" indent="0">
              <a:buNone/>
              <a:defRPr sz="10000">
                <a:solidFill>
                  <a:schemeClr val="tx1"/>
                </a:solidFill>
              </a:defRPr>
            </a:lvl3pPr>
            <a:lvl4pPr marL="1371600" indent="0">
              <a:buNone/>
              <a:defRPr sz="10000">
                <a:solidFill>
                  <a:schemeClr val="tx1"/>
                </a:solidFill>
              </a:defRPr>
            </a:lvl4pPr>
            <a:lvl5pPr marL="1828800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7566035-F4DE-0703-96C1-2C215A60CE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9390" y="487685"/>
            <a:ext cx="1053215" cy="1204111"/>
          </a:xfrm>
        </p:spPr>
        <p:txBody>
          <a:bodyPr>
            <a:noAutofit/>
          </a:bodyPr>
          <a:lstStyle>
            <a:lvl1pPr marL="0" indent="0">
              <a:buNone/>
              <a:defRPr sz="20000">
                <a:solidFill>
                  <a:srgbClr val="DBA1C8"/>
                </a:solidFill>
                <a:latin typeface="Press Gothic" panose="02000506000000020004" pitchFamily="2" charset="0"/>
              </a:defRPr>
            </a:lvl1pPr>
            <a:lvl2pPr marL="457200" indent="0">
              <a:buNone/>
              <a:defRPr sz="10000">
                <a:solidFill>
                  <a:schemeClr val="tx1"/>
                </a:solidFill>
              </a:defRPr>
            </a:lvl2pPr>
            <a:lvl3pPr marL="914400" indent="0">
              <a:buNone/>
              <a:defRPr sz="10000">
                <a:solidFill>
                  <a:schemeClr val="tx1"/>
                </a:solidFill>
              </a:defRPr>
            </a:lvl3pPr>
            <a:lvl4pPr marL="1371600" indent="0">
              <a:buNone/>
              <a:defRPr sz="10000">
                <a:solidFill>
                  <a:schemeClr val="tx1"/>
                </a:solidFill>
              </a:defRPr>
            </a:lvl4pPr>
            <a:lvl5pPr marL="1828800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16D8B2-F808-67C7-E918-16EA259624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692275"/>
            <a:ext cx="10515600" cy="3176588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Futura Light" panose="020B0400000000000000" pitchFamily="34" charset="0"/>
                <a:cs typeface="Futura Condensed Medium" panose="020B0602020204020303" pitchFamily="34" charset="-79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Futura Light" panose="020B0400000000000000" pitchFamily="34" charset="0"/>
                <a:cs typeface="Futura Condensed Medium" panose="020B0602020204020303" pitchFamily="34" charset="-79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Futura Light" panose="020B0400000000000000" pitchFamily="34" charset="0"/>
                <a:cs typeface="Futura Condensed Medium" panose="020B0602020204020303" pitchFamily="34" charset="-79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Futura Light" panose="020B0400000000000000" pitchFamily="34" charset="0"/>
                <a:cs typeface="Futura Condensed Medium" panose="020B0602020204020303" pitchFamily="34" charset="-79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Futura Light" panose="020B0400000000000000" pitchFamily="34" charset="0"/>
                <a:cs typeface="Futura Condensed Medium" panose="020B0602020204020303" pitchFamily="34" charset="-79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1825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9F3C-0B46-FDCF-A90E-54C910999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44152"/>
            <a:ext cx="10515600" cy="1325563"/>
          </a:xfrm>
        </p:spPr>
        <p:txBody>
          <a:bodyPr>
            <a:noAutofit/>
          </a:bodyPr>
          <a:lstStyle>
            <a:lvl1pPr>
              <a:defRPr sz="6600">
                <a:solidFill>
                  <a:srgbClr val="E2E2DD"/>
                </a:solidFill>
              </a:defRPr>
            </a:lvl1pPr>
          </a:lstStyle>
          <a:p>
            <a:r>
              <a:rPr lang="en-US" sz="9600" dirty="0"/>
              <a:t>1 320 500 500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854E8-6C92-7C8F-8FFD-72FA6BD5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C4AD9-5462-3406-6F57-23AEE166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6353-C766-5803-A196-637E2D91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083EA5-CA27-E185-D5AD-130BD467588A}"/>
              </a:ext>
            </a:extLst>
          </p:cNvPr>
          <p:cNvCxnSpPr/>
          <p:nvPr userDrawn="1"/>
        </p:nvCxnSpPr>
        <p:spPr>
          <a:xfrm>
            <a:off x="6096000" y="3054684"/>
            <a:ext cx="0" cy="1295400"/>
          </a:xfrm>
          <a:prstGeom prst="line">
            <a:avLst/>
          </a:prstGeom>
          <a:ln w="38100">
            <a:solidFill>
              <a:srgbClr val="DBA1C8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C4FDC9-4150-1B77-A91B-F0FDF90F67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9" y="4735053"/>
            <a:ext cx="9169388" cy="576263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E2E2DD"/>
                </a:solidFill>
              </a:defRPr>
            </a:lvl1pPr>
          </a:lstStyle>
          <a:p>
            <a:r>
              <a:rPr lang="en-US" sz="2800" b="0" dirty="0"/>
              <a:t>Big numbers catch your audience’s attention!</a:t>
            </a:r>
          </a:p>
        </p:txBody>
      </p:sp>
    </p:spTree>
    <p:extLst>
      <p:ext uri="{BB962C8B-B14F-4D97-AF65-F5344CB8AC3E}">
        <p14:creationId xmlns:p14="http://schemas.microsoft.com/office/powerpoint/2010/main" val="124085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7002" y="1707106"/>
            <a:ext cx="9296400" cy="983208"/>
          </a:xfrm>
        </p:spPr>
        <p:txBody>
          <a:bodyPr/>
          <a:lstStyle>
            <a:lvl1pPr>
              <a:defRPr spc="300"/>
            </a:lvl1pPr>
          </a:lstStyle>
          <a:p>
            <a:r>
              <a:rPr lang="en-GB" dirty="0"/>
              <a:t>Table of Contents</a:t>
            </a:r>
            <a:endParaRPr lang="x-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8406" y="3865533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539C52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001" y="5174524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6" y="3865533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539C52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1" y="5174524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0406" y="3865533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539C52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9001" y="5174524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88AD1-D5EA-4AE6-1126-EDAC38886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3559255" y="-2185201"/>
            <a:ext cx="141663" cy="726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7B591-CD38-875A-D73B-9812B4103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-1907" b="21285"/>
          <a:stretch/>
        </p:blipFill>
        <p:spPr>
          <a:xfrm rot="5400000">
            <a:off x="2733126" y="-1583155"/>
            <a:ext cx="141664" cy="5607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1D684-49F5-4745-B26F-781F9E047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-99234" b="18897"/>
          <a:stretch/>
        </p:blipFill>
        <p:spPr>
          <a:xfrm rot="16200000">
            <a:off x="8889117" y="-310417"/>
            <a:ext cx="302153" cy="63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33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405" y="1232886"/>
            <a:ext cx="9296400" cy="983208"/>
          </a:xfrm>
        </p:spPr>
        <p:txBody>
          <a:bodyPr/>
          <a:lstStyle>
            <a:lvl1pPr>
              <a:defRPr sz="8000"/>
            </a:lvl1pPr>
          </a:lstStyle>
          <a:p>
            <a:r>
              <a:rPr lang="en-GB" dirty="0"/>
              <a:t>Bullet Points</a:t>
            </a:r>
            <a:endParaRPr lang="x-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8405" y="3468981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000" y="4777972"/>
            <a:ext cx="2184400" cy="64452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94770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5256697"/>
            <a:ext cx="2184400" cy="64452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0405" y="3468981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4777972"/>
            <a:ext cx="2184400" cy="64452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6" y="2407485"/>
            <a:ext cx="9284994" cy="50281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x-none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046481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511" y="939610"/>
            <a:ext cx="9890187" cy="114334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GB" dirty="0"/>
              <a:t>Bullet Points</a:t>
            </a:r>
            <a:endParaRPr lang="x-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8813" y="3049962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0511" y="2280622"/>
            <a:ext cx="9878053" cy="414269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3214" y="3049962"/>
            <a:ext cx="250319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6DCE465-1F6E-EC0F-B833-B6301D9E76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813" y="4936902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03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B1DE8F84-FCC5-B3F8-29FF-DD9F79502E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3214" y="4936902"/>
            <a:ext cx="250319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5594" y="3049962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02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A02CF6B-67EF-14E6-AF39-9FF9A901CF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29995" y="3049962"/>
            <a:ext cx="250319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1D41ECE-7255-4E90-FC66-BE8E90C575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5594" y="4936902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04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63D80AF5-2F23-598B-DA49-DD0EDD0370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29995" y="4936902"/>
            <a:ext cx="250319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854276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386" y="1358096"/>
            <a:ext cx="3450943" cy="1779755"/>
          </a:xfrm>
        </p:spPr>
        <p:txBody>
          <a:bodyPr/>
          <a:lstStyle>
            <a:lvl1pPr algn="l">
              <a:defRPr sz="6000"/>
            </a:lvl1pPr>
          </a:lstStyle>
          <a:p>
            <a:r>
              <a:rPr lang="en-GB" dirty="0"/>
              <a:t>Bullet Points</a:t>
            </a:r>
            <a:endParaRPr lang="x-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1167" y="137418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0512" y="3240670"/>
            <a:ext cx="2695848" cy="695503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81363" y="2571405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25340" y="137668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02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F50082-D24B-BD3E-099D-F5DC7F4EB0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79586" y="2571405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0FCBA20-6208-20E8-8B86-4733213A61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1167" y="401578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04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E189179-D9A8-9E04-2A5D-0BC0959A1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81363" y="5213005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FC4B6345-D8F2-BB59-9A18-DEF79B96F0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25340" y="401828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05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51B992BE-4D1F-656A-831F-2DED9A42BA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79586" y="5213005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852D8948-611A-4BDE-8645-60B4C0C75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47190" y="401578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7000" b="1" i="0" kern="1200" dirty="0">
                <a:solidFill>
                  <a:srgbClr val="DBA1C8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03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FC640694-EC23-E40F-A62D-B5A3455D3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386" y="5213005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901715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4084"/>
            <a:ext cx="3932237" cy="2863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94083"/>
            <a:ext cx="6172200" cy="50669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22113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0336"/>
            <a:ext cx="3932237" cy="2439987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890337"/>
            <a:ext cx="6172200" cy="49707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l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537B2-368A-577C-1600-276CF76359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96768" y="782340"/>
            <a:ext cx="141663" cy="726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83649-4974-6BEF-C02C-E9E41FFCFB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4521729" y="1117788"/>
            <a:ext cx="139012" cy="7124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20B49-81B2-DECB-61E8-666BBBA9D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6821929" y="1072573"/>
            <a:ext cx="151657" cy="777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ED0370-D284-690D-C7DE-7603ED30FD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39" y="2077032"/>
            <a:ext cx="8291521" cy="20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9800" y="2756452"/>
            <a:ext cx="7772400" cy="1912385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GB" dirty="0"/>
              <a:t>This is a great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4787226"/>
            <a:ext cx="7772400" cy="80077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4CB27F-E9FF-D2F9-1927-CC3186B4A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9800" y="1368063"/>
            <a:ext cx="7772400" cy="1270000"/>
          </a:xfrm>
        </p:spPr>
        <p:txBody>
          <a:bodyPr>
            <a:noAutofit/>
          </a:bodyPr>
          <a:lstStyle>
            <a:lvl1pPr marL="0" indent="0" algn="ctr">
              <a:buNone/>
              <a:defRPr sz="80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 dirty="0"/>
              <a:t>01</a:t>
            </a:r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DF80E-F5F0-A6A6-D2A3-A28BD8BAD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" y="430795"/>
            <a:ext cx="1268067" cy="309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BA55B-1EB6-1F59-89C2-967CCF99A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08060" t="48119" r="-1"/>
          <a:stretch/>
        </p:blipFill>
        <p:spPr>
          <a:xfrm rot="10800000">
            <a:off x="1752599" y="3091390"/>
            <a:ext cx="294747" cy="376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CA928-F3A2-C3B7-E908-5B18ED69C4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0297" r="-10123"/>
          <a:stretch/>
        </p:blipFill>
        <p:spPr>
          <a:xfrm rot="10800000">
            <a:off x="1073479" y="4741860"/>
            <a:ext cx="153083" cy="211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69668-920E-CE58-DE8B-00D795AEF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94351" t="62063" r="-1"/>
          <a:stretch/>
        </p:blipFill>
        <p:spPr>
          <a:xfrm rot="10800000">
            <a:off x="1389015" y="3909394"/>
            <a:ext cx="294747" cy="2948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7F098A-E5CE-B0AE-5B42-F645A6310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" r="-1" b="53845"/>
          <a:stretch/>
        </p:blipFill>
        <p:spPr>
          <a:xfrm rot="16200000">
            <a:off x="10445688" y="270341"/>
            <a:ext cx="141665" cy="3350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E2597-392D-C938-4C82-1B5ADBB71D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" t="1" r="-10037" b="31485"/>
          <a:stretch/>
        </p:blipFill>
        <p:spPr>
          <a:xfrm rot="16200000">
            <a:off x="9674900" y="-234296"/>
            <a:ext cx="152966" cy="4881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A041C9-0285-3F0A-0ED1-A673D266E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9" b="75618"/>
          <a:stretch/>
        </p:blipFill>
        <p:spPr>
          <a:xfrm rot="16200000">
            <a:off x="11173650" y="743450"/>
            <a:ext cx="141664" cy="18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9571"/>
            <a:ext cx="3878359" cy="4460334"/>
          </a:xfrm>
        </p:spPr>
        <p:txBody>
          <a:bodyPr anchor="t"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070" y="1469571"/>
            <a:ext cx="6357730" cy="446033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Futura Light" panose="020B0400000000000000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Futura Light" panose="020B0400000000000000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Futura Light" panose="020B0400000000000000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Futura Light" panose="020B0400000000000000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Futura Light" panose="020B0400000000000000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4D579-8ABC-0F96-B735-8DB62600B1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" y="430795"/>
            <a:ext cx="1268067" cy="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81DA7-99DC-15F4-3A4B-688BF29432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" y="430795"/>
            <a:ext cx="1268067" cy="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592" y="1126434"/>
            <a:ext cx="3951711" cy="3472069"/>
          </a:xfrm>
        </p:spPr>
        <p:txBody>
          <a:bodyPr anchor="t">
            <a:normAutofit/>
          </a:bodyPr>
          <a:lstStyle>
            <a:lvl1pPr algn="l">
              <a:defRPr sz="60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593" y="4713226"/>
            <a:ext cx="3951711" cy="132655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4681"/>
            <a:ext cx="10515600" cy="117952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33599"/>
            <a:ext cx="5181600" cy="40433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33599"/>
            <a:ext cx="5181600" cy="40433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46971"/>
            <a:ext cx="10515600" cy="95415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8312"/>
            <a:ext cx="5157787" cy="9541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62470"/>
            <a:ext cx="5157787" cy="33271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8312"/>
            <a:ext cx="5183188" cy="9541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62470"/>
            <a:ext cx="5183188" cy="33271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207" y="1177439"/>
            <a:ext cx="4824385" cy="4308386"/>
          </a:xfrm>
        </p:spPr>
        <p:txBody>
          <a:bodyPr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1F9A9-4F7C-9412-1B46-0AC0C5B50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19" y="1113776"/>
            <a:ext cx="3983820" cy="4630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1A096B-AF54-98B2-4ED7-E5B6728F7C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" y="430795"/>
            <a:ext cx="1268067" cy="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3C88F7-387A-CDAA-8A64-44FB58C0900C}"/>
              </a:ext>
            </a:extLst>
          </p:cNvPr>
          <p:cNvSpPr txBox="1"/>
          <p:nvPr userDrawn="1"/>
        </p:nvSpPr>
        <p:spPr>
          <a:xfrm>
            <a:off x="94996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78BF577-E399-E26C-775E-72C4678C5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0779" y="3118786"/>
            <a:ext cx="1766595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5000" b="1" i="0" kern="1200" dirty="0">
                <a:solidFill>
                  <a:schemeClr val="bg1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10%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49308C3-F706-947B-4AE4-3F7A54D54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0779" y="4317772"/>
            <a:ext cx="1766595" cy="115810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8C0B6BB-47E3-ABD3-A94E-CB9CFF17F2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5" y="1732634"/>
            <a:ext cx="9284994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45353941-5EE7-2025-56FD-75044C91CB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9400" y="222467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5000" b="1" i="0" kern="1200" dirty="0">
                <a:solidFill>
                  <a:schemeClr val="bg1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10%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237E762-A53F-6EEB-CD42-DB63DF38DC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57995" y="353366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CB2A083-D512-4623-21DA-E191A42F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9931" y="4253074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x-none" sz="5000" b="1" i="0" kern="1200" dirty="0">
                <a:solidFill>
                  <a:schemeClr val="bg1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defRPr>
            </a:lvl1pPr>
          </a:lstStyle>
          <a:p>
            <a:pPr lvl="0"/>
            <a:r>
              <a:rPr lang="x-none" dirty="0"/>
              <a:t>10%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7AEF4919-05A2-2DC9-FA6F-BF98A59A6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8526" y="5562065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x-none" dirty="0"/>
              <a:t>Sample Text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0B13F002-C1FF-508D-465C-27D5C156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63"/>
            <a:ext cx="10515600" cy="823943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://www.prezentr.com/?utm_source=templates&amp;utm_medium=presentation&amp;utm_campaign=free_downloads_2020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18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184071"/>
            <a:ext cx="10515600" cy="2992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>
                <a:solidFill>
                  <a:schemeClr val="tx1">
                    <a:lumMod val="50000"/>
                    <a:lumOff val="50000"/>
                  </a:schemeClr>
                </a:solidFill>
                <a:hlinkClick r:id="rId22"/>
              </a:rPr>
              <a:t>prezentr.com</a:t>
            </a:r>
            <a:r>
              <a:rPr lang="bs-Latn-BA" sz="1200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8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3" r:id="rId11"/>
    <p:sldLayoutId id="2147483659" r:id="rId12"/>
    <p:sldLayoutId id="2147483660" r:id="rId13"/>
    <p:sldLayoutId id="2147483661" r:id="rId14"/>
    <p:sldLayoutId id="2147483662" r:id="rId15"/>
    <p:sldLayoutId id="2147483656" r:id="rId16"/>
    <p:sldLayoutId id="2147483657" r:id="rId17"/>
    <p:sldLayoutId id="21474836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bg1"/>
          </a:solidFill>
          <a:latin typeface="Futura Medium" panose="020B0602020204020303" pitchFamily="34" charset="-79"/>
          <a:ea typeface="Open Sans" panose="020B0606030504020204" pitchFamily="34" charset="0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3B498A-3D2C-41D3-A601-5146A28D2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7ABA0DB-C2E9-432B-B56B-B6E814D7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BD70D5-83D0-411D-AC2D-C0F8B1971924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43CDA-E455-44AD-AACF-111CE24D706A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3725FA-1B98-4DC4-8E2F-72158646520B}"/>
              </a:ext>
            </a:extLst>
          </p:cNvPr>
          <p:cNvSpPr txBox="1"/>
          <p:nvPr/>
        </p:nvSpPr>
        <p:spPr>
          <a:xfrm>
            <a:off x="5061773" y="1674173"/>
            <a:ext cx="571073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 HỌC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 GIÁC MÁY TÍNH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LT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TÀI: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ỨNG DỤNG THỊ GIÁC MÁY TÍNH ĐỂ NHẬN DIỆN TRẠNG THÁI BUỒN NGỦ </a:t>
            </a:r>
            <a:r>
              <a:rPr lang="en-US" sz="2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CỦA TÀI XẾ Ô TÔ </a:t>
            </a:r>
            <a:r>
              <a:rPr lang="vi-VN" sz="2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KHI LÁ</a:t>
            </a:r>
            <a:r>
              <a:rPr lang="en-US" sz="2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vi-VN" sz="2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XE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E2CBED-F88C-4EAB-B936-85351B5C6A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0BC01E6-4716-4244-A392-FCC3EEAB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A6E4E1-C0C9-499F-A2D8-A14DDB6FB9CD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346B02-B53A-4053-B992-B67F499E5C8B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4DA692-1EAC-4923-8904-DDAEA857E98E}"/>
              </a:ext>
            </a:extLst>
          </p:cNvPr>
          <p:cNvSpPr txBox="1">
            <a:spLocks/>
          </p:cNvSpPr>
          <p:nvPr/>
        </p:nvSpPr>
        <p:spPr>
          <a:xfrm>
            <a:off x="277770" y="1539692"/>
            <a:ext cx="9821676" cy="896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6630" y="2313416"/>
            <a:ext cx="11277600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cảm,biểu hiện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phức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tạp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Nâng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môi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nhằm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vi-V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dụng trong giám sát trên hệ thống giao thông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vi-V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công ty giám sát nhân viên lái xe, cảnh báo tài xế khi lái xe trên đường,…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1D142-89E5-4B92-B0B2-CFC8CDCC5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091A1E4-933D-4798-B26C-7ACAB551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6CF6F-3DD6-4CBC-99B1-CAF5678467D4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664F3A-0C03-48EB-BEFE-9C949D628EA2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4DA692-1EAC-4923-8904-DDAEA857E98E}"/>
              </a:ext>
            </a:extLst>
          </p:cNvPr>
          <p:cNvSpPr txBox="1">
            <a:spLocks/>
          </p:cNvSpPr>
          <p:nvPr/>
        </p:nvSpPr>
        <p:spPr>
          <a:xfrm>
            <a:off x="732289" y="2301099"/>
            <a:ext cx="10690543" cy="896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vi-V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buổi thuyết trình của nhóm chúng em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777">
            <a:off x="6406658" y="4698649"/>
            <a:ext cx="5571174" cy="19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9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3B498A-3D2C-41D3-A601-5146A28D2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7ABA0DB-C2E9-432B-B56B-B6E814D7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BD70D5-83D0-411D-AC2D-C0F8B1971924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43CDA-E455-44AD-AACF-111CE24D706A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B6B031-C782-48BA-AE3A-7AF6ECECEBDD}"/>
              </a:ext>
            </a:extLst>
          </p:cNvPr>
          <p:cNvSpPr txBox="1"/>
          <p:nvPr/>
        </p:nvSpPr>
        <p:spPr>
          <a:xfrm>
            <a:off x="4876799" y="1548189"/>
            <a:ext cx="58843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pPr lvl="1" algn="ctr"/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Thượng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- 2000003912</a:t>
            </a:r>
          </a:p>
          <a:p>
            <a:pPr lvl="1" algn="ctr"/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Hoàng Vũ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2000000830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Vỉ Khang -2000005536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Trần Quang Phúc-200000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6517</a:t>
            </a:r>
          </a:p>
        </p:txBody>
      </p:sp>
    </p:spTree>
    <p:extLst>
      <p:ext uri="{BB962C8B-B14F-4D97-AF65-F5344CB8AC3E}">
        <p14:creationId xmlns:p14="http://schemas.microsoft.com/office/powerpoint/2010/main" val="83108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7A471A-868D-440F-81BF-AD479FB85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7B653C2-75E9-4179-82AD-3BB83D1C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4361EE-C363-4677-9334-5D30EB1B5045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FFFA8E-8A54-4627-B9E6-B9B67812D744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C74629-658D-4037-9724-F25BF5F7B03E}"/>
              </a:ext>
            </a:extLst>
          </p:cNvPr>
          <p:cNvSpPr txBox="1"/>
          <p:nvPr/>
        </p:nvSpPr>
        <p:spPr>
          <a:xfrm>
            <a:off x="1163423" y="1486880"/>
            <a:ext cx="325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</a:t>
            </a:r>
            <a:r>
              <a:rPr lang="vi-V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DUNG: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74395-BEE3-4F02-84C2-6A0352CA8771}"/>
              </a:ext>
            </a:extLst>
          </p:cNvPr>
          <p:cNvSpPr txBox="1"/>
          <p:nvPr/>
        </p:nvSpPr>
        <p:spPr>
          <a:xfrm>
            <a:off x="633603" y="2594663"/>
            <a:ext cx="651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541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643FC-B1DE-2B92-F776-5A230402F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872" y="1520778"/>
            <a:ext cx="7798032" cy="697692"/>
          </a:xfrm>
        </p:spPr>
        <p:txBody>
          <a:bodyPr/>
          <a:lstStyle/>
          <a:p>
            <a:pPr algn="l"/>
            <a:r>
              <a:rPr lang="x-non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x-non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996F78-7BC5-4C8E-BC12-7227E61609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6F92327-3602-43E3-AA44-885D0739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99F7BD5-3A51-476B-9D95-C9A79F74CF78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7AD7DA-3BA4-47EB-B09B-794254F854CE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E711F-B2B8-4E88-993F-BB4E65FDB5C7}"/>
              </a:ext>
            </a:extLst>
          </p:cNvPr>
          <p:cNvSpPr txBox="1"/>
          <p:nvPr/>
        </p:nvSpPr>
        <p:spPr>
          <a:xfrm>
            <a:off x="754144" y="2058214"/>
            <a:ext cx="114378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xúc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hòa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cùng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sống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đóng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lời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xúc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khuôn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ánh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mắt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phổ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vậy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"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giác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buồn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ngủ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xế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lái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nghiên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vi-V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nhằm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đích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buồn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ngủ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xế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họ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lái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nhằm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cường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nguy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tai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nạn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buồn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ngủ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xế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vi-V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effectLst/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Chính vì vậy em đã chọn đề tài “Nhận biết cảm xúc qua khuôn mặt sử dụng mạng nơ-ron hình thức CNN” để nghiên cứu. 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0AE4FE-7902-481F-AF9D-7CDD687F2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3A2756E-E0FC-4EB3-80E5-F3AAEAF2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23B731-95A4-48D7-ADB6-FCA0ADDE04D4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A77BF3-89B0-4B87-96B2-EDA27B7928D9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AE79B18-3BA6-4F59-A5CC-A5403926EF3D}"/>
              </a:ext>
            </a:extLst>
          </p:cNvPr>
          <p:cNvSpPr txBox="1">
            <a:spLocks/>
          </p:cNvSpPr>
          <p:nvPr/>
        </p:nvSpPr>
        <p:spPr>
          <a:xfrm>
            <a:off x="277770" y="1557840"/>
            <a:ext cx="7772400" cy="990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x-none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F860C-B267-4FAC-B0CF-E3766A25F873}"/>
              </a:ext>
            </a:extLst>
          </p:cNvPr>
          <p:cNvSpPr txBox="1"/>
          <p:nvPr/>
        </p:nvSpPr>
        <p:spPr>
          <a:xfrm>
            <a:off x="661423" y="2315581"/>
            <a:ext cx="10510936" cy="365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Xây </a:t>
            </a:r>
            <a:r>
              <a:rPr lang="nb-NO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dựng và huấn luyện </a:t>
            </a:r>
            <a:r>
              <a:rPr lang="nb-NO" sz="24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được mô hình</a:t>
            </a:r>
            <a:r>
              <a:rPr lang="nb-NO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CNN.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Nhận dạng cảm xúc </a:t>
            </a:r>
            <a:r>
              <a:rPr lang="nb-NO" sz="24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bằng hình ảnh và webcam</a:t>
            </a:r>
            <a:r>
              <a:rPr lang="nb-NO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Nhận dạng được cảm xúc khuôn mặt cơ </a:t>
            </a:r>
            <a:r>
              <a:rPr lang="nb-NO" sz="2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bản.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Giúp cho việc tham gia giao thông của người Việt Nam an toàn hơn trên đường</a:t>
            </a: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vi-VN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Tránh tình trạng gây ra tai nạn khi tham gia giao thông </a:t>
            </a: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trong lúc </a:t>
            </a:r>
            <a:r>
              <a:rPr lang="vi-VN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buồn ngủ.</a:t>
            </a: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D1D142-89E5-4B92-B0B2-CFC8CDCC5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091A1E4-933D-4798-B26C-7ACAB551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46CF6F-3DD6-4CBC-99B1-CAF5678467D4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664F3A-0C03-48EB-BEFE-9C949D628EA2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511823-7A17-412F-832D-ACF619C2506E}"/>
              </a:ext>
            </a:extLst>
          </p:cNvPr>
          <p:cNvSpPr txBox="1">
            <a:spLocks/>
          </p:cNvSpPr>
          <p:nvPr/>
        </p:nvSpPr>
        <p:spPr>
          <a:xfrm>
            <a:off x="277770" y="1689937"/>
            <a:ext cx="7772400" cy="856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A7304-2558-4ACF-A718-EE33925ED696}"/>
              </a:ext>
            </a:extLst>
          </p:cNvPr>
          <p:cNvSpPr txBox="1"/>
          <p:nvPr/>
        </p:nvSpPr>
        <p:spPr>
          <a:xfrm>
            <a:off x="709296" y="2630749"/>
            <a:ext cx="8766111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Tìm hiểu lập trình Python và cơ sở lý thuyết về thuật toán CNN.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Tìm hiểu các phương pháp nhận dạng.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Tìm hiểu và lựa chọn công cụ hỗ trợ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Pyimagesearch.com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nb-NO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Kaggle.com</a:t>
            </a:r>
            <a:endParaRPr lang="en-US" sz="2400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8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00C65BE-1251-4D45-8730-530CD8A58D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4D1282BF-0E76-4F1C-A6E9-2A9D2EA4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F9B944C4-8976-40FC-B692-6EB4B28BAA67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D4213E-4870-4A32-8711-AC5B9F298B85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FA0150D-EC13-452B-9FED-EA75C4EC8EDA}"/>
              </a:ext>
            </a:extLst>
          </p:cNvPr>
          <p:cNvSpPr txBox="1">
            <a:spLocks/>
          </p:cNvSpPr>
          <p:nvPr/>
        </p:nvSpPr>
        <p:spPr>
          <a:xfrm>
            <a:off x="277770" y="1726457"/>
            <a:ext cx="9869025" cy="6031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4.Kết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B7F323A-6EBA-4008-92D6-2F3664A65AD1}"/>
              </a:ext>
            </a:extLst>
          </p:cNvPr>
          <p:cNvSpPr txBox="1">
            <a:spLocks/>
          </p:cNvSpPr>
          <p:nvPr/>
        </p:nvSpPr>
        <p:spPr>
          <a:xfrm>
            <a:off x="362611" y="6314551"/>
            <a:ext cx="4091412" cy="4771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4F6BC4F-B5AF-437D-8BD2-AB223425615C}"/>
              </a:ext>
            </a:extLst>
          </p:cNvPr>
          <p:cNvSpPr txBox="1">
            <a:spLocks/>
          </p:cNvSpPr>
          <p:nvPr/>
        </p:nvSpPr>
        <p:spPr>
          <a:xfrm>
            <a:off x="6055383" y="6314551"/>
            <a:ext cx="4091412" cy="4771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Tạo model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4"/>
          <a:srcRect r="5882" b="7285"/>
          <a:stretch/>
        </p:blipFill>
        <p:spPr bwMode="auto">
          <a:xfrm>
            <a:off x="680258" y="2505227"/>
            <a:ext cx="3456117" cy="3809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11" y="1582606"/>
            <a:ext cx="6135824" cy="46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00C65BE-1251-4D45-8730-530CD8A58D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4D1282BF-0E76-4F1C-A6E9-2A9D2EA4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F9B944C4-8976-40FC-B692-6EB4B28BAA67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D4213E-4870-4A32-8711-AC5B9F298B85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FA0150D-EC13-452B-9FED-EA75C4EC8EDA}"/>
              </a:ext>
            </a:extLst>
          </p:cNvPr>
          <p:cNvSpPr txBox="1">
            <a:spLocks/>
          </p:cNvSpPr>
          <p:nvPr/>
        </p:nvSpPr>
        <p:spPr>
          <a:xfrm>
            <a:off x="277770" y="1996092"/>
            <a:ext cx="3748788" cy="1001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364A0-3269-4717-B7CA-AD5529DED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006" y="2093748"/>
            <a:ext cx="7758521" cy="43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E2CBED-F88C-4EAB-B936-85351B5C6A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35" y="56014"/>
            <a:ext cx="982795" cy="1076921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0BC01E6-4716-4244-A392-FCC3EEAB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" y="56014"/>
            <a:ext cx="2020965" cy="108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A6E4E1-C0C9-499F-A2D8-A14DDB6FB9CD}"/>
              </a:ext>
            </a:extLst>
          </p:cNvPr>
          <p:cNvSpPr txBox="1"/>
          <p:nvPr/>
        </p:nvSpPr>
        <p:spPr>
          <a:xfrm>
            <a:off x="2792006" y="191712"/>
            <a:ext cx="6607987" cy="736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br>
              <a:rPr lang="en-US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– CÔNG NGHỆ</a:t>
            </a:r>
            <a:endParaRPr 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346B02-B53A-4053-B992-B67F499E5C8B}"/>
              </a:ext>
            </a:extLst>
          </p:cNvPr>
          <p:cNvCxnSpPr>
            <a:cxnSpLocks/>
          </p:cNvCxnSpPr>
          <p:nvPr/>
        </p:nvCxnSpPr>
        <p:spPr>
          <a:xfrm>
            <a:off x="3746377" y="1025427"/>
            <a:ext cx="4651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4DA692-1EAC-4923-8904-DDAEA857E98E}"/>
              </a:ext>
            </a:extLst>
          </p:cNvPr>
          <p:cNvSpPr txBox="1">
            <a:spLocks/>
          </p:cNvSpPr>
          <p:nvPr/>
        </p:nvSpPr>
        <p:spPr>
          <a:xfrm>
            <a:off x="277770" y="1503102"/>
            <a:ext cx="9821676" cy="896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utura Light" panose="020B0400000000000000" pitchFamily="34" charset="0"/>
                <a:ea typeface="Open Sans" panose="020B0606030504020204" pitchFamily="34" charset="0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711E0-85F6-4904-BEAB-FF126C1CB07A}"/>
              </a:ext>
            </a:extLst>
          </p:cNvPr>
          <p:cNvSpPr txBox="1"/>
          <p:nvPr/>
        </p:nvSpPr>
        <p:spPr>
          <a:xfrm>
            <a:off x="277770" y="2324923"/>
            <a:ext cx="11430321" cy="3277820"/>
          </a:xfrm>
          <a:prstGeom prst="rect">
            <a:avLst/>
          </a:prstGeom>
          <a:noFill/>
        </p:spPr>
        <p:txBody>
          <a:bodyPr wrap="square" numCol="2" spcCol="274320">
            <a:spAutoFit/>
          </a:bodyPr>
          <a:lstStyle/>
          <a:p>
            <a:pPr lvl="1" algn="just"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Ưu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webcam.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Aft>
                <a:spcPts val="600"/>
              </a:spcAft>
            </a:pPr>
            <a:endParaRPr lang="vi-V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600"/>
              </a:spcAft>
            </a:pPr>
            <a:endParaRPr lang="vi-V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Nhược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tình trạng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cảm,biểu hiện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51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8BC53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A4ED7585-4E00-AF49-8AA2-3488C58EF919}" vid="{80B2A3F6-1CC5-C345-B925-18F2EACB11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</TotalTime>
  <Words>648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Futura</vt:lpstr>
      <vt:lpstr>Futura Light</vt:lpstr>
      <vt:lpstr>Futura Medium</vt:lpstr>
      <vt:lpstr>Open Sans</vt:lpstr>
      <vt:lpstr>Press Gothic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Phan Thượng Khánh</cp:lastModifiedBy>
  <cp:revision>40</cp:revision>
  <dcterms:created xsi:type="dcterms:W3CDTF">2023-02-21T11:01:12Z</dcterms:created>
  <dcterms:modified xsi:type="dcterms:W3CDTF">2023-09-26T16:14:02Z</dcterms:modified>
</cp:coreProperties>
</file>